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Bold" charset="1" panose="02000000000000000000"/>
      <p:regular r:id="rId10"/>
    </p:embeddedFont>
    <p:embeddedFont>
      <p:font typeface="Open Sans Light" charset="1" panose="020B0306030504020204"/>
      <p:regular r:id="rId11"/>
    </p:embeddedFont>
    <p:embeddedFont>
      <p:font typeface="Open Sans Light Bold" charset="1" panose="020B0806030504020204"/>
      <p:regular r:id="rId12"/>
    </p:embeddedFont>
    <p:embeddedFont>
      <p:font typeface="Open Sans Light Italics" charset="1" panose="020B0306030504020204"/>
      <p:regular r:id="rId13"/>
    </p:embeddedFont>
    <p:embeddedFont>
      <p:font typeface="Open Sans Light Bold Italics" charset="1" panose="020B0806030504020204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Inter" charset="1" panose="020B0502030000000004"/>
      <p:regular r:id="rId19"/>
    </p:embeddedFont>
    <p:embeddedFont>
      <p:font typeface="Inter Bold" charset="1" panose="020B0802030000000004"/>
      <p:regular r:id="rId20"/>
    </p:embeddedFont>
    <p:embeddedFont>
      <p:font typeface="Inter Italics" charset="1" panose="020B0502030000000004"/>
      <p:regular r:id="rId21"/>
    </p:embeddedFont>
    <p:embeddedFont>
      <p:font typeface="Inter Bold Italics" charset="1" panose="020B0802030000000004"/>
      <p:regular r:id="rId22"/>
    </p:embeddedFont>
    <p:embeddedFont>
      <p:font typeface="Poppins ExtraBold" charset="1" panose="00000900000000000000"/>
      <p:regular r:id="rId23"/>
    </p:embeddedFont>
    <p:embeddedFont>
      <p:font typeface="Poppins ExtraBold Bold" charset="1" panose="00000A00000000000000"/>
      <p:regular r:id="rId24"/>
    </p:embeddedFont>
    <p:embeddedFont>
      <p:font typeface="Poppins ExtraBold Italics" charset="1" panose="00000900000000000000"/>
      <p:regular r:id="rId25"/>
    </p:embeddedFont>
    <p:embeddedFont>
      <p:font typeface="Poppins ExtraBold Bold Italics" charset="1" panose="00000A00000000000000"/>
      <p:regular r:id="rId26"/>
    </p:embeddedFont>
    <p:embeddedFont>
      <p:font typeface="Poppins" charset="1" panose="00000500000000000000"/>
      <p:regular r:id="rId27"/>
    </p:embeddedFont>
    <p:embeddedFont>
      <p:font typeface="Poppins Bold" charset="1" panose="00000800000000000000"/>
      <p:regular r:id="rId28"/>
    </p:embeddedFont>
    <p:embeddedFont>
      <p:font typeface="Poppins Italics" charset="1" panose="00000500000000000000"/>
      <p:regular r:id="rId29"/>
    </p:embeddedFont>
    <p:embeddedFont>
      <p:font typeface="Poppins Bold Italics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18527" y="-1745836"/>
            <a:ext cx="6304087" cy="63040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15273" y="5804957"/>
            <a:ext cx="2284867" cy="228486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74884" y="1669457"/>
            <a:ext cx="8507318" cy="234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78"/>
              </a:lnSpc>
              <a:spcBef>
                <a:spcPct val="0"/>
              </a:spcBef>
            </a:pPr>
            <a:r>
              <a:rPr lang="en-US" sz="6555">
                <a:solidFill>
                  <a:srgbClr val="FFFFFF"/>
                </a:solidFill>
                <a:latin typeface="Poppins"/>
              </a:rPr>
              <a:t>Welcome To our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98403" y="4838700"/>
            <a:ext cx="8507318" cy="196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75"/>
              </a:lnSpc>
              <a:spcBef>
                <a:spcPct val="0"/>
              </a:spcBef>
            </a:pPr>
            <a:r>
              <a:rPr lang="en-US" sz="10910">
                <a:solidFill>
                  <a:srgbClr val="FFFFFF"/>
                </a:solidFill>
                <a:latin typeface="Poppins ExtraBold"/>
              </a:rPr>
              <a:t>Trojan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93410" y="4082284"/>
            <a:ext cx="951933" cy="9519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427705" y="3531602"/>
            <a:ext cx="3349845" cy="334983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510451" y="3531602"/>
            <a:ext cx="3349845" cy="33498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16666" b="-16666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60031" y="7409653"/>
            <a:ext cx="3485193" cy="109625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10451" y="7409653"/>
            <a:ext cx="3485193" cy="109625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60031" y="7596939"/>
            <a:ext cx="348519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Light Bold"/>
              </a:rPr>
              <a:t>Mahbuba Tabassum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60031" y="7959842"/>
            <a:ext cx="348519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Light Bold"/>
              </a:rPr>
              <a:t>ID : 191-15-12760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10451" y="7596939"/>
            <a:ext cx="348519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Light Bold"/>
              </a:rPr>
              <a:t>Arafat Hossain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2776" y="7959842"/>
            <a:ext cx="348519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Light Bold"/>
              </a:rPr>
              <a:t>ID : 191-15-12603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58162" y="1791765"/>
            <a:ext cx="11171677" cy="90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Meet Our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8106" y="3569174"/>
            <a:ext cx="14784345" cy="46503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67367" y="1860731"/>
            <a:ext cx="9953266" cy="160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2"/>
              </a:lnSpc>
            </a:pPr>
            <a:r>
              <a:rPr lang="en-US" sz="4573">
                <a:solidFill>
                  <a:srgbClr val="F66E1A"/>
                </a:solidFill>
                <a:latin typeface="Inter Bold"/>
              </a:rPr>
              <a:t>What is Trojan?</a:t>
            </a:r>
          </a:p>
          <a:p>
            <a:pPr algn="ctr">
              <a:lnSpc>
                <a:spcPts val="640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87681" y="4065220"/>
            <a:ext cx="8712637" cy="402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  <a:spcBef>
                <a:spcPct val="0"/>
              </a:spcBef>
            </a:pPr>
            <a:r>
              <a:rPr lang="en-US" sz="4579">
                <a:solidFill>
                  <a:srgbClr val="FFFFFF"/>
                </a:solidFill>
                <a:latin typeface="Open Sans Bold Italics"/>
              </a:rPr>
              <a:t>A Trojan is designed to damage, disrupt, steal, or in general inflict some other harmful action on your data or network.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36568" y="7523503"/>
            <a:ext cx="1095091" cy="109509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076" y="5928923"/>
            <a:ext cx="593492" cy="5934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956342" y="2014899"/>
            <a:ext cx="1095091" cy="10950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051432" y="4111077"/>
            <a:ext cx="593492" cy="5934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59334" y="3348332"/>
            <a:ext cx="15928666" cy="501028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67367" y="1879781"/>
            <a:ext cx="9156933" cy="146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66E1A"/>
                </a:solidFill>
                <a:latin typeface="Inter Bold"/>
              </a:rPr>
              <a:t>How do Trojans work?</a:t>
            </a:r>
          </a:p>
          <a:p>
            <a:pPr algn="ctr">
              <a:lnSpc>
                <a:spcPts val="589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969869" y="3809943"/>
            <a:ext cx="10707597" cy="447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2"/>
              </a:lnSpc>
            </a:pPr>
            <a:r>
              <a:rPr lang="en-US" sz="3173">
                <a:solidFill>
                  <a:srgbClr val="FFFFFF"/>
                </a:solidFill>
                <a:latin typeface="Open Sans Bold Italics"/>
              </a:rPr>
              <a:t>Here’s a Trojan malware example to show how it works.</a:t>
            </a:r>
          </a:p>
          <a:p>
            <a:pPr algn="ctr">
              <a:lnSpc>
                <a:spcPts val="4442"/>
              </a:lnSpc>
            </a:pPr>
            <a:r>
              <a:rPr lang="en-US" sz="3173">
                <a:solidFill>
                  <a:srgbClr val="FFFFFF"/>
                </a:solidFill>
                <a:latin typeface="Open Sans Bold Italics"/>
              </a:rPr>
              <a:t>You might think you’ve received an email from someone you know and click on what looks like a legal attachment. But you’ve been fooled. The email is from a cybercriminal, and the file you clicked on — and downloaded and opened — has gone on to install malware on your device.</a:t>
            </a:r>
          </a:p>
          <a:p>
            <a:pPr algn="ctr">
              <a:lnSpc>
                <a:spcPts val="4442"/>
              </a:lnSpc>
              <a:spcBef>
                <a:spcPct val="0"/>
              </a:spcBef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36568" y="7523503"/>
            <a:ext cx="1095091" cy="109509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076" y="5928923"/>
            <a:ext cx="593492" cy="5934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956342" y="2014899"/>
            <a:ext cx="1095091" cy="10950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051432" y="4111077"/>
            <a:ext cx="593492" cy="5934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STUDIO SHODWE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87373" y="3165931"/>
            <a:ext cx="1234985" cy="12349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03219" y="3465081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50883" y="3594510"/>
            <a:ext cx="226772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Backdoor Trojan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19064" y="6116339"/>
            <a:ext cx="1203294" cy="120329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19064" y="6391777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50883" y="5086503"/>
            <a:ext cx="222641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DDoS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03219" y="4699477"/>
            <a:ext cx="1151876" cy="115187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803219" y="5011758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50883" y="6476890"/>
            <a:ext cx="205254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Downloader Trojan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88951" y="7614909"/>
            <a:ext cx="1133407" cy="113340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88951" y="7929234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50883" y="8065857"/>
            <a:ext cx="205254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Fake AV Trojan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83593" y="1527259"/>
            <a:ext cx="12880527" cy="164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2"/>
              </a:lnSpc>
            </a:pPr>
            <a:r>
              <a:rPr lang="en-US" sz="4277">
                <a:solidFill>
                  <a:srgbClr val="171616"/>
                </a:solidFill>
                <a:latin typeface="Poppins Bold"/>
              </a:rPr>
              <a:t>Common types of Trojan malware</a:t>
            </a:r>
          </a:p>
          <a:p>
            <a:pPr algn="ctr">
              <a:lnSpc>
                <a:spcPts val="7564"/>
              </a:lnSpc>
            </a:pP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61505" y="3172414"/>
            <a:ext cx="1234985" cy="1234985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977350" y="3471564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25014" y="3600993"/>
            <a:ext cx="284194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Game-thief Trojan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93195" y="6122822"/>
            <a:ext cx="1203294" cy="120329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993195" y="6398260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25014" y="5092985"/>
            <a:ext cx="2098843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Infostealer Trojan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77350" y="4705960"/>
            <a:ext cx="1151876" cy="1151876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977350" y="5018241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98886" y="6678502"/>
            <a:ext cx="192497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Mailfinder Trojan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98026" y="7688066"/>
            <a:ext cx="1133407" cy="1133407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6063082" y="7935716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98886" y="8047754"/>
            <a:ext cx="22324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Ransom Trojan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38979" y="3273991"/>
            <a:ext cx="1133407" cy="1133407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1404035" y="3565935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09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3922" y="4699477"/>
            <a:ext cx="1133407" cy="1133407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1521491" y="4947839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10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31180" y="3600993"/>
            <a:ext cx="48735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Remote Access Trojan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67686" y="5046816"/>
            <a:ext cx="48735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Rootkit Trojan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21491" y="6035633"/>
            <a:ext cx="1133407" cy="1133407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1486548" y="6283994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11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91379" y="7326116"/>
            <a:ext cx="1133407" cy="1133407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1521491" y="7515845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12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67686" y="6326077"/>
            <a:ext cx="48735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SMS Trojan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067686" y="7605339"/>
            <a:ext cx="48735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66E1A"/>
                </a:solidFill>
                <a:latin typeface="Open Sans Bold"/>
              </a:rPr>
              <a:t>Trojan banker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STUDIO SHODWE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946309" y="6106256"/>
            <a:ext cx="6304087" cy="63040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77930" y="2401549"/>
            <a:ext cx="951933" cy="95193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217307" y="826766"/>
            <a:ext cx="5335875" cy="28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4"/>
              </a:lnSpc>
            </a:pPr>
            <a:r>
              <a:rPr lang="en-US" sz="4637">
                <a:solidFill>
                  <a:srgbClr val="171616"/>
                </a:solidFill>
                <a:latin typeface="Poppins Bold"/>
              </a:rPr>
              <a:t>How Trojans impact mobile devices</a:t>
            </a:r>
          </a:p>
          <a:p>
            <a:pPr>
              <a:lnSpc>
                <a:spcPts val="556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217307" y="3615765"/>
            <a:ext cx="10560787" cy="133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4"/>
              </a:lnSpc>
              <a:spcBef>
                <a:spcPct val="0"/>
              </a:spcBef>
            </a:pPr>
            <a:r>
              <a:rPr lang="en-US" sz="2603">
                <a:solidFill>
                  <a:srgbClr val="171616"/>
                </a:solidFill>
                <a:latin typeface="Open Sans"/>
              </a:rPr>
              <a:t>Trojans aren’t problems for only laptop and desktop computers. They can also impact your mobile devices, including cell phones and tablets.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17307" y="5562063"/>
            <a:ext cx="11041993" cy="186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  <a:spcBef>
                <a:spcPct val="0"/>
              </a:spcBef>
            </a:pPr>
            <a:r>
              <a:rPr lang="en-US" sz="2721">
                <a:solidFill>
                  <a:srgbClr val="171616"/>
                </a:solidFill>
                <a:latin typeface="Open Sans"/>
              </a:rPr>
              <a:t>In general, a Trojan comes attached to what looks like a legal program. In reality, it is a fake version of the app, loaded up with malware. Cybercriminals will usually place them on unofficial and pirate app markets for unsuspecting users to download.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73665" y="3327898"/>
            <a:ext cx="20860925" cy="656170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9648" y="1134017"/>
            <a:ext cx="9031929" cy="219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0"/>
              </a:lnSpc>
            </a:pPr>
            <a:r>
              <a:rPr lang="en-US" sz="4150">
                <a:solidFill>
                  <a:srgbClr val="F66E1A"/>
                </a:solidFill>
                <a:latin typeface="Inter Bold"/>
              </a:rPr>
              <a:t>How to help protect against Trojans</a:t>
            </a:r>
          </a:p>
          <a:p>
            <a:pPr algn="ctr">
              <a:lnSpc>
                <a:spcPts val="58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74723" y="4378938"/>
            <a:ext cx="17552060" cy="597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11197" indent="-405599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Open Sans Bold Italics"/>
              </a:rPr>
              <a:t>Never download or install software from a source you don’t trust completely</a:t>
            </a:r>
          </a:p>
          <a:p>
            <a:pPr algn="ctr" marL="811197" indent="-405599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Open Sans Bold Italics"/>
              </a:rPr>
              <a:t>Never open an attachment or run a program sent to you in an email from someone you don’t know. </a:t>
            </a:r>
          </a:p>
          <a:p>
            <a:pPr algn="ctr">
              <a:lnSpc>
                <a:spcPts val="5260"/>
              </a:lnSpc>
            </a:pPr>
          </a:p>
          <a:p>
            <a:pPr algn="ctr" marL="811197" indent="-405599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Open Sans Bold Italics"/>
              </a:rPr>
              <a:t>Keep all software on your computer up to date with the latest patches</a:t>
            </a:r>
          </a:p>
          <a:p>
            <a:pPr algn="ctr">
              <a:lnSpc>
                <a:spcPts val="5260"/>
              </a:lnSpc>
            </a:pPr>
          </a:p>
          <a:p>
            <a:pPr algn="ctr" marL="811197" indent="-405599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Open Sans Bold Italics"/>
              </a:rPr>
              <a:t>Make sure a Trojan </a:t>
            </a:r>
            <a:r>
              <a:rPr lang="en-US" sz="3757">
                <a:solidFill>
                  <a:srgbClr val="FFFFFF"/>
                </a:solidFill>
                <a:latin typeface="Open Sans Bold Italics"/>
              </a:rPr>
              <a:t>antivirus</a:t>
            </a:r>
            <a:r>
              <a:rPr lang="en-US" sz="3757">
                <a:solidFill>
                  <a:srgbClr val="FFFFFF"/>
                </a:solidFill>
                <a:latin typeface="Open Sans Bold Italics"/>
              </a:rPr>
              <a:t> is installed and running on your computer</a:t>
            </a:r>
          </a:p>
          <a:p>
            <a:pPr algn="ctr">
              <a:lnSpc>
                <a:spcPts val="5260"/>
              </a:lnSpc>
              <a:spcBef>
                <a:spcPct val="0"/>
              </a:spcBef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956342" y="2014899"/>
            <a:ext cx="1095091" cy="109509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051432" y="4111077"/>
            <a:ext cx="593492" cy="5934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3906740"/>
            <a:ext cx="18140149" cy="570590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67367" y="1860731"/>
            <a:ext cx="9953266" cy="160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2"/>
              </a:lnSpc>
            </a:pPr>
            <a:r>
              <a:rPr lang="en-US" sz="4573">
                <a:solidFill>
                  <a:srgbClr val="F66E1A"/>
                </a:solidFill>
                <a:latin typeface="Inter Bold"/>
              </a:rPr>
              <a:t>Trojan war winners and losers</a:t>
            </a:r>
          </a:p>
          <a:p>
            <a:pPr algn="ctr">
              <a:lnSpc>
                <a:spcPts val="640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547562" y="4350673"/>
            <a:ext cx="9573071" cy="564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2"/>
              </a:lnSpc>
            </a:pPr>
            <a:r>
              <a:rPr lang="en-US" sz="2594">
                <a:solidFill>
                  <a:srgbClr val="FFFFFF"/>
                </a:solidFill>
                <a:latin typeface="Open Sans Bold Italics"/>
              </a:rPr>
              <a:t>Trojans take their name from the hollow wooden horse that the Greeks hid inside of during the Trojan War. The Trojans, thinking the horse was a gift, opened their walled city to accept it, allowing the Greeks to come out of hiding at night to attack the sleeping Trojans.</a:t>
            </a:r>
          </a:p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FFFFF"/>
                </a:solidFill>
                <a:latin typeface="Open Sans Bold Italics"/>
              </a:rPr>
              <a:t>In the same way, if you’re the victim of Trojan malware, you could find yourself on the losing side. It pays to stay alert, be careful, and don’t take chances — no matter what type of devices you’re using to stay connected.</a:t>
            </a:r>
          </a:p>
          <a:p>
            <a:pPr algn="ctr">
              <a:lnSpc>
                <a:spcPts val="4429"/>
              </a:lnSpc>
              <a:spcBef>
                <a:spcPct val="0"/>
              </a:spcBef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36568" y="7523503"/>
            <a:ext cx="1095091" cy="109509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076" y="5928923"/>
            <a:ext cx="593492" cy="5934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956342" y="2014899"/>
            <a:ext cx="1095091" cy="10950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051432" y="4111077"/>
            <a:ext cx="593492" cy="5934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3308" y="-1307292"/>
            <a:ext cx="4671984" cy="46719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526091" y="3751666"/>
            <a:ext cx="13235817" cy="206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>
                <a:solidFill>
                  <a:srgbClr val="FFFFFF"/>
                </a:solidFill>
                <a:latin typeface="Poppins ExtraBold"/>
              </a:rPr>
              <a:t>Thank You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07292" y="6922308"/>
            <a:ext cx="4671984" cy="46719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56594" y="1028700"/>
            <a:ext cx="1391836" cy="139183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65163" y="3776299"/>
            <a:ext cx="593492" cy="5934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39570" y="7866464"/>
            <a:ext cx="1391836" cy="139183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29345" y="5917209"/>
            <a:ext cx="593492" cy="5934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DAFQh4djccY</dc:identifier>
  <dcterms:modified xsi:type="dcterms:W3CDTF">2011-08-01T06:04:30Z</dcterms:modified>
  <cp:revision>1</cp:revision>
  <dc:title>Blue Modern Technology Business Presentation</dc:title>
</cp:coreProperties>
</file>